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70" r:id="rId6"/>
    <p:sldId id="283" r:id="rId7"/>
    <p:sldId id="271" r:id="rId8"/>
    <p:sldId id="272" r:id="rId9"/>
    <p:sldId id="273" r:id="rId10"/>
    <p:sldId id="274" r:id="rId11"/>
    <p:sldId id="275" r:id="rId12"/>
    <p:sldId id="276" r:id="rId13"/>
    <p:sldId id="277" r:id="rId14"/>
    <p:sldId id="278" r:id="rId15"/>
    <p:sldId id="279" r:id="rId16"/>
    <p:sldId id="280" r:id="rId17"/>
    <p:sldId id="282"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00"/>
    <a:srgbClr val="6FB0F4"/>
    <a:srgbClr val="ECE5DD"/>
    <a:srgbClr val="F7ACB6"/>
    <a:srgbClr val="093C71"/>
    <a:srgbClr val="F8ACB6"/>
    <a:srgbClr val="AC00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65" autoAdjust="0"/>
  </p:normalViewPr>
  <p:slideViewPr>
    <p:cSldViewPr snapToGrid="0">
      <p:cViewPr>
        <p:scale>
          <a:sx n="70" d="100"/>
          <a:sy n="70" d="100"/>
        </p:scale>
        <p:origin x="1166" y="442"/>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5/8/2020</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5/8/2020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spTree>
    <p:extLst>
      <p:ext uri="{BB962C8B-B14F-4D97-AF65-F5344CB8AC3E}">
        <p14:creationId xmlns:p14="http://schemas.microsoft.com/office/powerpoint/2010/main" val="80426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smtClean="0"/>
              <a:t>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smtClean="0"/>
              <a:t>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708772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233229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smtClean="0"/>
              <a:t>Click icon to add picture</a:t>
            </a:r>
            <a:endParaRPr lang="en-US" noProof="0"/>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6326222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1223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smtClean="0">
                <a:solidFill>
                  <a:schemeClr val="bg1"/>
                </a:solidFill>
                <a:effectLst>
                  <a:outerShdw dist="50800" dir="2700000" algn="tl" rotWithShape="0">
                    <a:prstClr val="black"/>
                  </a:outerShdw>
                </a:effectLst>
                <a:latin typeface="+mn-lt"/>
                <a:cs typeface="Courier New" panose="02070309020205020404" pitchFamily="49" charset="0"/>
              </a:rPr>
              <a:t>ZZ</a:t>
            </a:r>
            <a:r>
              <a:rPr lang="en-US" baseline="0" noProof="1" smtClean="0">
                <a:solidFill>
                  <a:schemeClr val="bg1"/>
                </a:solidFill>
                <a:effectLst>
                  <a:outerShdw dist="50800" dir="2700000" algn="tl" rotWithShape="0">
                    <a:prstClr val="black"/>
                  </a:outerShdw>
                </a:effectLst>
                <a:latin typeface="+mn-lt"/>
                <a:cs typeface="Courier New" panose="02070309020205020404" pitchFamily="49" charset="0"/>
              </a:rPr>
              <a:t> | MIS</a:t>
            </a:r>
            <a:endParaRPr lang="en-US" noProof="1">
              <a:solidFill>
                <a:schemeClr val="bg1"/>
              </a:solidFill>
              <a:effectLst>
                <a:outerShdw dist="50800" dir="2700000" algn="tl" rotWithShape="0">
                  <a:prstClr val="black"/>
                </a:outerShdw>
              </a:effectLst>
              <a:latin typeface="+mn-lt"/>
              <a:cs typeface="Courier New" panose="02070309020205020404" pitchFamily="49" charset="0"/>
            </a:endParaRP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nline.fmsystem.org/login/index.php"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dirty="0" smtClean="0"/>
              <a:t>Student Guide On how to access and Learn Online</a:t>
            </a:r>
          </a:p>
          <a:p>
            <a:endParaRPr lang="en-US" noProof="1"/>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725242" y="3361957"/>
            <a:ext cx="6249625" cy="1610345"/>
          </a:xfrm>
        </p:spPr>
        <p:txBody>
          <a:bodyPr/>
          <a:lstStyle/>
          <a:p>
            <a:pPr>
              <a:lnSpc>
                <a:spcPts val="5000"/>
              </a:lnSpc>
            </a:pPr>
            <a:r>
              <a:rPr lang="en-US" dirty="0" smtClean="0"/>
              <a:t>FMHC</a:t>
            </a:r>
            <a:br>
              <a:rPr lang="en-US" dirty="0" smtClean="0"/>
            </a:br>
            <a:r>
              <a:rPr lang="en-US" dirty="0" smtClean="0"/>
              <a:t>E-Learning</a:t>
            </a:r>
            <a:endParaRPr lang="en-US" dirty="0"/>
          </a:p>
        </p:txBody>
      </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2782" y="5707165"/>
            <a:ext cx="850674" cy="8609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211" y="462098"/>
            <a:ext cx="2045970" cy="2045970"/>
          </a:xfrm>
          <a:prstGeom prst="rect">
            <a:avLst/>
          </a:prstGeom>
        </p:spPr>
      </p:pic>
    </p:spTree>
    <p:extLst>
      <p:ext uri="{BB962C8B-B14F-4D97-AF65-F5344CB8AC3E}">
        <p14:creationId xmlns:p14="http://schemas.microsoft.com/office/powerpoint/2010/main" val="47351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10</a:t>
            </a:fld>
            <a:endParaRPr lang="en-US" noProof="0"/>
          </a:p>
        </p:txBody>
      </p:sp>
      <p:sp>
        <p:nvSpPr>
          <p:cNvPr id="3" name="Title 2"/>
          <p:cNvSpPr>
            <a:spLocks noGrp="1"/>
          </p:cNvSpPr>
          <p:nvPr>
            <p:ph type="title"/>
          </p:nvPr>
        </p:nvSpPr>
        <p:spPr/>
        <p:txBody>
          <a:bodyPr/>
          <a:lstStyle/>
          <a:p>
            <a:r>
              <a:rPr lang="en-US" dirty="0" smtClean="0"/>
              <a:t>Attempt a Quiz</a:t>
            </a:r>
            <a:endParaRPr lang="en-US" dirty="0"/>
          </a:p>
        </p:txBody>
      </p:sp>
      <p:pic>
        <p:nvPicPr>
          <p:cNvPr id="4" name="Picture 3"/>
          <p:cNvPicPr>
            <a:picLocks noChangeAspect="1"/>
          </p:cNvPicPr>
          <p:nvPr/>
        </p:nvPicPr>
        <p:blipFill>
          <a:blip r:embed="rId2"/>
          <a:stretch>
            <a:fillRect/>
          </a:stretch>
        </p:blipFill>
        <p:spPr>
          <a:xfrm>
            <a:off x="4763861" y="1125701"/>
            <a:ext cx="6648450" cy="1457325"/>
          </a:xfrm>
          <a:prstGeom prst="rect">
            <a:avLst/>
          </a:prstGeom>
        </p:spPr>
      </p:pic>
      <p:sp>
        <p:nvSpPr>
          <p:cNvPr id="5" name="Curved Right Arrow 4"/>
          <p:cNvSpPr/>
          <p:nvPr/>
        </p:nvSpPr>
        <p:spPr>
          <a:xfrm rot="984195">
            <a:off x="1587820" y="996034"/>
            <a:ext cx="3014250" cy="2351252"/>
          </a:xfrm>
          <a:prstGeom prst="curvedRightArrow">
            <a:avLst>
              <a:gd name="adj1" fmla="val 25000"/>
              <a:gd name="adj2" fmla="val 39303"/>
              <a:gd name="adj3" fmla="val 60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on the Quiz</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4513491" y="3091553"/>
            <a:ext cx="5127171" cy="2713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Arrow 6"/>
          <p:cNvSpPr/>
          <p:nvPr/>
        </p:nvSpPr>
        <p:spPr>
          <a:xfrm>
            <a:off x="8879154" y="5181600"/>
            <a:ext cx="2533157" cy="740229"/>
          </a:xfrm>
          <a:prstGeom prst="leftArrow">
            <a:avLst>
              <a:gd name="adj1" fmla="val 50000"/>
              <a:gd name="adj2" fmla="val 66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the Quiz</a:t>
            </a:r>
            <a:endParaRPr lang="en-US" dirty="0"/>
          </a:p>
        </p:txBody>
      </p:sp>
      <p:sp>
        <p:nvSpPr>
          <p:cNvPr id="8" name="TextBox 7"/>
          <p:cNvSpPr txBox="1"/>
          <p:nvPr/>
        </p:nvSpPr>
        <p:spPr>
          <a:xfrm>
            <a:off x="659175" y="4448450"/>
            <a:ext cx="3270568" cy="120032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smtClean="0"/>
              <a:t>Note:</a:t>
            </a:r>
          </a:p>
          <a:p>
            <a:r>
              <a:rPr lang="en-US" dirty="0" smtClean="0"/>
              <a:t>Students will not be able to start the quiz before the allowed time.</a:t>
            </a:r>
            <a:endParaRPr lang="en-US" dirty="0"/>
          </a:p>
        </p:txBody>
      </p:sp>
    </p:spTree>
    <p:extLst>
      <p:ext uri="{BB962C8B-B14F-4D97-AF65-F5344CB8AC3E}">
        <p14:creationId xmlns:p14="http://schemas.microsoft.com/office/powerpoint/2010/main" val="73714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11</a:t>
            </a:fld>
            <a:endParaRPr lang="en-US" noProof="0"/>
          </a:p>
        </p:txBody>
      </p:sp>
      <p:sp>
        <p:nvSpPr>
          <p:cNvPr id="3" name="Title 2"/>
          <p:cNvSpPr>
            <a:spLocks noGrp="1"/>
          </p:cNvSpPr>
          <p:nvPr>
            <p:ph type="title"/>
          </p:nvPr>
        </p:nvSpPr>
        <p:spPr/>
        <p:txBody>
          <a:bodyPr/>
          <a:lstStyle/>
          <a:p>
            <a:r>
              <a:rPr lang="en-US" dirty="0" smtClean="0"/>
              <a:t>The Questions</a:t>
            </a:r>
            <a:endParaRPr lang="en-US" dirty="0"/>
          </a:p>
        </p:txBody>
      </p:sp>
      <p:pic>
        <p:nvPicPr>
          <p:cNvPr id="4" name="Picture 3"/>
          <p:cNvPicPr>
            <a:picLocks noChangeAspect="1"/>
          </p:cNvPicPr>
          <p:nvPr/>
        </p:nvPicPr>
        <p:blipFill>
          <a:blip r:embed="rId2"/>
          <a:stretch>
            <a:fillRect/>
          </a:stretch>
        </p:blipFill>
        <p:spPr>
          <a:xfrm>
            <a:off x="1202320" y="2242457"/>
            <a:ext cx="9297415" cy="3238500"/>
          </a:xfrm>
          <a:prstGeom prst="rect">
            <a:avLst/>
          </a:prstGeom>
        </p:spPr>
      </p:pic>
      <p:sp>
        <p:nvSpPr>
          <p:cNvPr id="5" name="Rectangular Callout 4"/>
          <p:cNvSpPr/>
          <p:nvPr/>
        </p:nvSpPr>
        <p:spPr>
          <a:xfrm>
            <a:off x="9078685" y="347389"/>
            <a:ext cx="2511386" cy="1524954"/>
          </a:xfrm>
          <a:prstGeom prst="wedgeRectCallout">
            <a:avLst>
              <a:gd name="adj1" fmla="val -38319"/>
              <a:gd name="adj2" fmla="val 101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Showing total number of questions. You can click on number of question to view it as well</a:t>
            </a:r>
            <a:endParaRPr lang="en-US" dirty="0"/>
          </a:p>
        </p:txBody>
      </p:sp>
      <p:sp>
        <p:nvSpPr>
          <p:cNvPr id="6" name="Line Callout 1 5"/>
          <p:cNvSpPr/>
          <p:nvPr/>
        </p:nvSpPr>
        <p:spPr>
          <a:xfrm>
            <a:off x="9573309" y="4506686"/>
            <a:ext cx="1948543" cy="1164772"/>
          </a:xfrm>
          <a:prstGeom prst="borderCallout1">
            <a:avLst>
              <a:gd name="adj1" fmla="val 18750"/>
              <a:gd name="adj2" fmla="val -8333"/>
              <a:gd name="adj3" fmla="val 53622"/>
              <a:gd name="adj4" fmla="val -6123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Move to next question </a:t>
            </a:r>
            <a:endParaRPr lang="en-US" dirty="0"/>
          </a:p>
        </p:txBody>
      </p:sp>
      <p:sp>
        <p:nvSpPr>
          <p:cNvPr id="7" name="Line Callout 2 (Border and Accent Bar) 6"/>
          <p:cNvSpPr/>
          <p:nvPr/>
        </p:nvSpPr>
        <p:spPr>
          <a:xfrm>
            <a:off x="5421086" y="989152"/>
            <a:ext cx="1948543" cy="773840"/>
          </a:xfrm>
          <a:prstGeom prst="accentBorderCallout2">
            <a:avLst>
              <a:gd name="adj1" fmla="val 18750"/>
              <a:gd name="adj2" fmla="val -8333"/>
              <a:gd name="adj3" fmla="val 18750"/>
              <a:gd name="adj4" fmla="val -16667"/>
              <a:gd name="adj5" fmla="val 351641"/>
              <a:gd name="adj6" fmla="val -941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correct option</a:t>
            </a:r>
            <a:endParaRPr lang="en-US" dirty="0"/>
          </a:p>
        </p:txBody>
      </p:sp>
      <p:sp>
        <p:nvSpPr>
          <p:cNvPr id="8" name="Rectangular Callout 7"/>
          <p:cNvSpPr/>
          <p:nvPr/>
        </p:nvSpPr>
        <p:spPr>
          <a:xfrm>
            <a:off x="805543" y="1284514"/>
            <a:ext cx="1752600" cy="783772"/>
          </a:xfrm>
          <a:prstGeom prst="wedgeRectCallout">
            <a:avLst>
              <a:gd name="adj1" fmla="val 59291"/>
              <a:gd name="adj2" fmla="val 13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 of question</a:t>
            </a:r>
            <a:endParaRPr lang="en-US" dirty="0"/>
          </a:p>
        </p:txBody>
      </p:sp>
      <p:sp>
        <p:nvSpPr>
          <p:cNvPr id="9" name="TextBox 8"/>
          <p:cNvSpPr txBox="1"/>
          <p:nvPr/>
        </p:nvSpPr>
        <p:spPr>
          <a:xfrm>
            <a:off x="659175" y="5089072"/>
            <a:ext cx="5191852" cy="923330"/>
          </a:xfrm>
          <a:prstGeom prst="rect">
            <a:avLst/>
          </a:prstGeom>
          <a:noFill/>
        </p:spPr>
        <p:txBody>
          <a:bodyPr wrap="square" rtlCol="0">
            <a:spAutoFit/>
          </a:bodyPr>
          <a:lstStyle/>
          <a:p>
            <a:r>
              <a:rPr lang="en-US" dirty="0" smtClean="0"/>
              <a:t>Note: You can skip a question and move to next page. Later you can come back to Answer the question that you have skipped.</a:t>
            </a:r>
            <a:endParaRPr lang="en-US" dirty="0"/>
          </a:p>
        </p:txBody>
      </p:sp>
    </p:spTree>
    <p:extLst>
      <p:ext uri="{BB962C8B-B14F-4D97-AF65-F5344CB8AC3E}">
        <p14:creationId xmlns:p14="http://schemas.microsoft.com/office/powerpoint/2010/main" val="4049809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12</a:t>
            </a:fld>
            <a:endParaRPr lang="en-US" noProof="0"/>
          </a:p>
        </p:txBody>
      </p:sp>
      <p:sp>
        <p:nvSpPr>
          <p:cNvPr id="3" name="Title 2"/>
          <p:cNvSpPr>
            <a:spLocks noGrp="1"/>
          </p:cNvSpPr>
          <p:nvPr>
            <p:ph type="title"/>
          </p:nvPr>
        </p:nvSpPr>
        <p:spPr/>
        <p:txBody>
          <a:bodyPr/>
          <a:lstStyle/>
          <a:p>
            <a:r>
              <a:rPr lang="en-US" dirty="0" smtClean="0"/>
              <a:t>Explanation on Quiz</a:t>
            </a:r>
            <a:endParaRPr lang="en-US" dirty="0"/>
          </a:p>
        </p:txBody>
      </p:sp>
      <p:pic>
        <p:nvPicPr>
          <p:cNvPr id="4" name="Picture 3"/>
          <p:cNvPicPr>
            <a:picLocks noChangeAspect="1"/>
          </p:cNvPicPr>
          <p:nvPr/>
        </p:nvPicPr>
        <p:blipFill>
          <a:blip r:embed="rId2"/>
          <a:stretch>
            <a:fillRect/>
          </a:stretch>
        </p:blipFill>
        <p:spPr>
          <a:xfrm>
            <a:off x="659175" y="2751364"/>
            <a:ext cx="3048000" cy="2857500"/>
          </a:xfrm>
          <a:prstGeom prst="rect">
            <a:avLst/>
          </a:prstGeom>
        </p:spPr>
      </p:pic>
      <p:sp>
        <p:nvSpPr>
          <p:cNvPr id="5" name="Rectangular Callout 4"/>
          <p:cNvSpPr/>
          <p:nvPr/>
        </p:nvSpPr>
        <p:spPr>
          <a:xfrm>
            <a:off x="2939732" y="1132115"/>
            <a:ext cx="1534885" cy="838200"/>
          </a:xfrm>
          <a:prstGeom prst="wedgeRectCallout">
            <a:avLst>
              <a:gd name="adj1" fmla="val -90337"/>
              <a:gd name="adj2" fmla="val 277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Shows attempted question</a:t>
            </a:r>
            <a:endParaRPr lang="en-US" dirty="0"/>
          </a:p>
        </p:txBody>
      </p:sp>
      <p:sp>
        <p:nvSpPr>
          <p:cNvPr id="6" name="Rectangular Callout 5"/>
          <p:cNvSpPr/>
          <p:nvPr/>
        </p:nvSpPr>
        <p:spPr>
          <a:xfrm>
            <a:off x="337457" y="1240971"/>
            <a:ext cx="1622561" cy="881745"/>
          </a:xfrm>
          <a:prstGeom prst="wedgeRectCallout">
            <a:avLst>
              <a:gd name="adj1" fmla="val -1052"/>
              <a:gd name="adj2" fmla="val 2273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Shows Not attempted question</a:t>
            </a:r>
            <a:endParaRPr lang="en-US" dirty="0"/>
          </a:p>
        </p:txBody>
      </p:sp>
      <p:pic>
        <p:nvPicPr>
          <p:cNvPr id="7" name="Picture 6"/>
          <p:cNvPicPr>
            <a:picLocks noChangeAspect="1"/>
          </p:cNvPicPr>
          <p:nvPr/>
        </p:nvPicPr>
        <p:blipFill>
          <a:blip r:embed="rId3"/>
          <a:stretch>
            <a:fillRect/>
          </a:stretch>
        </p:blipFill>
        <p:spPr>
          <a:xfrm>
            <a:off x="6090513" y="2751364"/>
            <a:ext cx="5263340" cy="1711073"/>
          </a:xfrm>
          <a:prstGeom prst="rect">
            <a:avLst/>
          </a:prstGeom>
        </p:spPr>
      </p:pic>
      <p:sp>
        <p:nvSpPr>
          <p:cNvPr id="8" name="TextBox 7"/>
          <p:cNvSpPr txBox="1"/>
          <p:nvPr/>
        </p:nvSpPr>
        <p:spPr>
          <a:xfrm>
            <a:off x="5606143" y="5050971"/>
            <a:ext cx="3287486" cy="646331"/>
          </a:xfrm>
          <a:prstGeom prst="rect">
            <a:avLst/>
          </a:prstGeom>
          <a:noFill/>
        </p:spPr>
        <p:txBody>
          <a:bodyPr wrap="square" rtlCol="0">
            <a:spAutoFit/>
          </a:bodyPr>
          <a:lstStyle/>
          <a:p>
            <a:r>
              <a:rPr lang="en-US" dirty="0" smtClean="0"/>
              <a:t>Finish the attempt of Quiz .. This will end your session</a:t>
            </a:r>
            <a:endParaRPr lang="en-US" dirty="0"/>
          </a:p>
        </p:txBody>
      </p:sp>
      <p:cxnSp>
        <p:nvCxnSpPr>
          <p:cNvPr id="10" name="Straight Arrow Connector 9"/>
          <p:cNvCxnSpPr/>
          <p:nvPr/>
        </p:nvCxnSpPr>
        <p:spPr>
          <a:xfrm flipH="1">
            <a:off x="8643257" y="4462437"/>
            <a:ext cx="1556658" cy="795363"/>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2449286" y="4550229"/>
            <a:ext cx="3048000" cy="707571"/>
          </a:xfrm>
          <a:prstGeom prst="straightConnector1">
            <a:avLst/>
          </a:prstGeom>
          <a:ln w="76200">
            <a:solidFill>
              <a:srgbClr val="FF6B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13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13</a:t>
            </a:fld>
            <a:endParaRPr lang="en-US" noProof="0"/>
          </a:p>
        </p:txBody>
      </p:sp>
      <p:sp>
        <p:nvSpPr>
          <p:cNvPr id="3" name="Title 2"/>
          <p:cNvSpPr>
            <a:spLocks noGrp="1"/>
          </p:cNvSpPr>
          <p:nvPr>
            <p:ph type="title"/>
          </p:nvPr>
        </p:nvSpPr>
        <p:spPr/>
        <p:txBody>
          <a:bodyPr/>
          <a:lstStyle/>
          <a:p>
            <a:r>
              <a:rPr lang="en-US" dirty="0" smtClean="0"/>
              <a:t>The end of Quiz</a:t>
            </a:r>
            <a:endParaRPr lang="en-US" dirty="0"/>
          </a:p>
        </p:txBody>
      </p:sp>
      <p:pic>
        <p:nvPicPr>
          <p:cNvPr id="4" name="Picture 3"/>
          <p:cNvPicPr>
            <a:picLocks noChangeAspect="1"/>
          </p:cNvPicPr>
          <p:nvPr/>
        </p:nvPicPr>
        <p:blipFill>
          <a:blip r:embed="rId2"/>
          <a:stretch>
            <a:fillRect/>
          </a:stretch>
        </p:blipFill>
        <p:spPr>
          <a:xfrm>
            <a:off x="3759653" y="1194314"/>
            <a:ext cx="7550604" cy="4038994"/>
          </a:xfrm>
          <a:prstGeom prst="rect">
            <a:avLst/>
          </a:prstGeom>
        </p:spPr>
      </p:pic>
      <p:sp>
        <p:nvSpPr>
          <p:cNvPr id="5" name="Left Brace 4"/>
          <p:cNvSpPr/>
          <p:nvPr/>
        </p:nvSpPr>
        <p:spPr>
          <a:xfrm>
            <a:off x="3460296" y="2122715"/>
            <a:ext cx="598714" cy="187234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46314" y="2590800"/>
            <a:ext cx="2667000" cy="646331"/>
          </a:xfrm>
          <a:prstGeom prst="rect">
            <a:avLst/>
          </a:prstGeom>
          <a:noFill/>
        </p:spPr>
        <p:txBody>
          <a:bodyPr wrap="square" rtlCol="0">
            <a:spAutoFit/>
          </a:bodyPr>
          <a:lstStyle/>
          <a:p>
            <a:r>
              <a:rPr lang="en-US" dirty="0" smtClean="0"/>
              <a:t>Shows the behavior of the students attempt</a:t>
            </a:r>
            <a:endParaRPr lang="en-US" dirty="0"/>
          </a:p>
        </p:txBody>
      </p:sp>
      <p:sp>
        <p:nvSpPr>
          <p:cNvPr id="7" name="Line Callout 3 6"/>
          <p:cNvSpPr/>
          <p:nvPr/>
        </p:nvSpPr>
        <p:spPr>
          <a:xfrm>
            <a:off x="8697686" y="559677"/>
            <a:ext cx="2471057" cy="1099457"/>
          </a:xfrm>
          <a:prstGeom prst="borderCallout3">
            <a:avLst>
              <a:gd name="adj1" fmla="val 18750"/>
              <a:gd name="adj2" fmla="val -8333"/>
              <a:gd name="adj3" fmla="val 18750"/>
              <a:gd name="adj4" fmla="val -16667"/>
              <a:gd name="adj5" fmla="val 100000"/>
              <a:gd name="adj6" fmla="val -16667"/>
              <a:gd name="adj7" fmla="val 295141"/>
              <a:gd name="adj8" fmla="val -39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can go back to attempt questions. Unless Time is over</a:t>
            </a:r>
            <a:endParaRPr lang="en-US" dirty="0"/>
          </a:p>
        </p:txBody>
      </p:sp>
      <p:sp>
        <p:nvSpPr>
          <p:cNvPr id="8" name="Line Callout 3 (Accent Bar) 7"/>
          <p:cNvSpPr/>
          <p:nvPr/>
        </p:nvSpPr>
        <p:spPr>
          <a:xfrm>
            <a:off x="1027339" y="4265840"/>
            <a:ext cx="2732314" cy="1068160"/>
          </a:xfrm>
          <a:prstGeom prst="accentCallout3">
            <a:avLst>
              <a:gd name="adj1" fmla="val 18750"/>
              <a:gd name="adj2" fmla="val -8333"/>
              <a:gd name="adj3" fmla="val 18750"/>
              <a:gd name="adj4" fmla="val -16667"/>
              <a:gd name="adj5" fmla="val 138649"/>
              <a:gd name="adj6" fmla="val -12894"/>
              <a:gd name="adj7" fmla="val 75866"/>
              <a:gd name="adj8" fmla="val 2146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Student must click this button to end the session</a:t>
            </a:r>
            <a:endParaRPr lang="en-US" dirty="0"/>
          </a:p>
        </p:txBody>
      </p:sp>
    </p:spTree>
    <p:extLst>
      <p:ext uri="{BB962C8B-B14F-4D97-AF65-F5344CB8AC3E}">
        <p14:creationId xmlns:p14="http://schemas.microsoft.com/office/powerpoint/2010/main" val="353094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you password and keep it safe with you</a:t>
            </a:r>
          </a:p>
          <a:p>
            <a:r>
              <a:rPr lang="en-US" dirty="0" smtClean="0"/>
              <a:t>If someone uses your password to submit assignment or quiz, the institute will not take responsibility of misbehave, wrong answers any other wrong doing on part of you. You will be considered as responsible for such events.</a:t>
            </a:r>
          </a:p>
          <a:p>
            <a:r>
              <a:rPr lang="en-US" dirty="0" smtClean="0"/>
              <a:t>You have to ensure that you don’t wait until the end of time to submit assignments, you should do it as soon as possible to avoid any mishaps / accidents such as non availability of electricity or internet.</a:t>
            </a:r>
          </a:p>
          <a:p>
            <a:r>
              <a:rPr lang="en-US" dirty="0" smtClean="0"/>
              <a:t>In case you forget your password, contact Student Affairs department Or MIS department with a valid identity</a:t>
            </a:r>
          </a:p>
          <a:p>
            <a:pPr marL="0" indent="0">
              <a:buNone/>
            </a:pPr>
            <a:endParaRPr lang="en-US" dirty="0"/>
          </a:p>
        </p:txBody>
      </p:sp>
      <p:sp>
        <p:nvSpPr>
          <p:cNvPr id="3" name="Slide Number Placeholder 2"/>
          <p:cNvSpPr>
            <a:spLocks noGrp="1"/>
          </p:cNvSpPr>
          <p:nvPr>
            <p:ph type="sldNum" sz="quarter" idx="14"/>
          </p:nvPr>
        </p:nvSpPr>
        <p:spPr/>
        <p:txBody>
          <a:bodyPr/>
          <a:lstStyle/>
          <a:p>
            <a:fld id="{058DB212-BFA2-403F-85EF-DFD3FF6D973A}" type="slidenum">
              <a:rPr lang="en-US" noProof="0" smtClean="0"/>
              <a:pPr/>
              <a:t>14</a:t>
            </a:fld>
            <a:endParaRPr lang="en-US" noProof="0"/>
          </a:p>
        </p:txBody>
      </p:sp>
      <p:sp>
        <p:nvSpPr>
          <p:cNvPr id="4" name="Title 3"/>
          <p:cNvSpPr>
            <a:spLocks noGrp="1"/>
          </p:cNvSpPr>
          <p:nvPr>
            <p:ph type="title"/>
          </p:nvPr>
        </p:nvSpPr>
        <p:spPr/>
        <p:txBody>
          <a:bodyPr/>
          <a:lstStyle/>
          <a:p>
            <a:r>
              <a:rPr lang="en-US" dirty="0" smtClean="0"/>
              <a:t>Some Instructions</a:t>
            </a:r>
            <a:endParaRPr lang="en-US" dirty="0"/>
          </a:p>
        </p:txBody>
      </p:sp>
    </p:spTree>
    <p:extLst>
      <p:ext uri="{BB962C8B-B14F-4D97-AF65-F5344CB8AC3E}">
        <p14:creationId xmlns:p14="http://schemas.microsoft.com/office/powerpoint/2010/main" val="1785213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Do you have any questions?</a:t>
            </a:r>
            <a:endParaRPr lang="en-US" dirty="0"/>
          </a:p>
        </p:txBody>
      </p:sp>
      <p:sp>
        <p:nvSpPr>
          <p:cNvPr id="3" name="Title 2"/>
          <p:cNvSpPr>
            <a:spLocks noGrp="1"/>
          </p:cNvSpPr>
          <p:nvPr>
            <p:ph type="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121408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058DB212-BFA2-403F-85EF-DFD3FF6D973A}" type="slidenum">
              <a:rPr lang="en-US" noProof="0" smtClean="0"/>
              <a:pPr/>
              <a:t>2</a:t>
            </a:fld>
            <a:endParaRPr lang="en-US" noProof="0"/>
          </a:p>
        </p:txBody>
      </p:sp>
      <p:sp>
        <p:nvSpPr>
          <p:cNvPr id="3" name="Title 2"/>
          <p:cNvSpPr>
            <a:spLocks noGrp="1"/>
          </p:cNvSpPr>
          <p:nvPr>
            <p:ph type="title"/>
          </p:nvPr>
        </p:nvSpPr>
        <p:spPr/>
        <p:txBody>
          <a:bodyPr/>
          <a:lstStyle/>
          <a:p>
            <a:r>
              <a:rPr lang="en-US" dirty="0" smtClean="0"/>
              <a:t>Access the Portal</a:t>
            </a:r>
            <a:endParaRPr lang="en-US" dirty="0"/>
          </a:p>
        </p:txBody>
      </p:sp>
      <p:sp>
        <p:nvSpPr>
          <p:cNvPr id="4" name="Text Placeholder 3"/>
          <p:cNvSpPr>
            <a:spLocks noGrp="1"/>
          </p:cNvSpPr>
          <p:nvPr>
            <p:ph type="body" sz="half" idx="2"/>
          </p:nvPr>
        </p:nvSpPr>
        <p:spPr/>
        <p:txBody>
          <a:bodyPr/>
          <a:lstStyle/>
          <a:p>
            <a:r>
              <a:rPr lang="en-US" dirty="0">
                <a:hlinkClick r:id="rId2"/>
              </a:rPr>
              <a:t>http://</a:t>
            </a:r>
            <a:r>
              <a:rPr lang="en-US" dirty="0" smtClean="0">
                <a:hlinkClick r:id="rId2"/>
              </a:rPr>
              <a:t>online.fmsystem.org/login/index.php</a:t>
            </a:r>
            <a:endParaRPr lang="en-US" dirty="0" smtClean="0"/>
          </a:p>
          <a:p>
            <a:r>
              <a:rPr lang="en-US" dirty="0" smtClean="0"/>
              <a:t>Go to the above mentioned link</a:t>
            </a:r>
          </a:p>
          <a:p>
            <a:r>
              <a:rPr lang="en-US" dirty="0" smtClean="0"/>
              <a:t>Enter your User name</a:t>
            </a:r>
          </a:p>
          <a:p>
            <a:r>
              <a:rPr lang="en-US" dirty="0" smtClean="0"/>
              <a:t>Enter your password</a:t>
            </a:r>
          </a:p>
          <a:p>
            <a:r>
              <a:rPr lang="en-US" dirty="0" smtClean="0"/>
              <a:t>Click on Login</a:t>
            </a:r>
          </a:p>
          <a:p>
            <a:r>
              <a:rPr lang="en-US" dirty="0" smtClean="0"/>
              <a:t>After the login you will move to main dashboard</a:t>
            </a:r>
          </a:p>
          <a:p>
            <a:endParaRPr lang="en-US" dirty="0"/>
          </a:p>
          <a:p>
            <a:r>
              <a:rPr lang="en-US" dirty="0" smtClean="0"/>
              <a:t>NOTE:</a:t>
            </a:r>
          </a:p>
          <a:p>
            <a:r>
              <a:rPr lang="en-US" dirty="0" smtClean="0"/>
              <a:t>For Username and password contact student affairs department Or MIS</a:t>
            </a:r>
            <a:endParaRPr lang="en-US" dirty="0"/>
          </a:p>
        </p:txBody>
      </p:sp>
      <p:pic>
        <p:nvPicPr>
          <p:cNvPr id="5" name="Picture 4"/>
          <p:cNvPicPr>
            <a:picLocks noChangeAspect="1"/>
          </p:cNvPicPr>
          <p:nvPr/>
        </p:nvPicPr>
        <p:blipFill>
          <a:blip r:embed="rId3"/>
          <a:stretch>
            <a:fillRect/>
          </a:stretch>
        </p:blipFill>
        <p:spPr>
          <a:xfrm>
            <a:off x="4772025" y="1648391"/>
            <a:ext cx="6870842" cy="4018417"/>
          </a:xfrm>
          <a:prstGeom prst="rect">
            <a:avLst/>
          </a:prstGeom>
        </p:spPr>
      </p:pic>
    </p:spTree>
    <p:extLst>
      <p:ext uri="{BB962C8B-B14F-4D97-AF65-F5344CB8AC3E}">
        <p14:creationId xmlns:p14="http://schemas.microsoft.com/office/powerpoint/2010/main" val="6420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Header</a:t>
            </a:r>
            <a:endParaRPr lang="en-US" dirty="0"/>
          </a:p>
        </p:txBody>
      </p:sp>
      <p:sp>
        <p:nvSpPr>
          <p:cNvPr id="2" name="Slide Number Placeholder 1"/>
          <p:cNvSpPr>
            <a:spLocks noGrp="1"/>
          </p:cNvSpPr>
          <p:nvPr>
            <p:ph type="sldNum" sz="quarter" idx="4294967295"/>
          </p:nvPr>
        </p:nvSpPr>
        <p:spPr>
          <a:xfrm>
            <a:off x="11728450" y="6365875"/>
            <a:ext cx="463550" cy="414338"/>
          </a:xfrm>
        </p:spPr>
        <p:txBody>
          <a:bodyPr/>
          <a:lstStyle/>
          <a:p>
            <a:fld id="{058DB212-BFA2-403F-85EF-DFD3FF6D973A}" type="slidenum">
              <a:rPr lang="en-US" noProof="0" smtClean="0"/>
              <a:pPr/>
              <a:t>3</a:t>
            </a:fld>
            <a:endParaRPr lang="en-US" noProof="0"/>
          </a:p>
        </p:txBody>
      </p:sp>
      <p:pic>
        <p:nvPicPr>
          <p:cNvPr id="7" name="Picture 6"/>
          <p:cNvPicPr>
            <a:picLocks noChangeAspect="1"/>
          </p:cNvPicPr>
          <p:nvPr/>
        </p:nvPicPr>
        <p:blipFill>
          <a:blip r:embed="rId2"/>
          <a:stretch>
            <a:fillRect/>
          </a:stretch>
        </p:blipFill>
        <p:spPr>
          <a:xfrm>
            <a:off x="896711" y="1292713"/>
            <a:ext cx="10315575" cy="527241"/>
          </a:xfrm>
          <a:prstGeom prst="rect">
            <a:avLst/>
          </a:prstGeom>
        </p:spPr>
      </p:pic>
      <p:sp>
        <p:nvSpPr>
          <p:cNvPr id="9" name="Line Callout 1 8"/>
          <p:cNvSpPr/>
          <p:nvPr/>
        </p:nvSpPr>
        <p:spPr>
          <a:xfrm>
            <a:off x="1632856" y="2106709"/>
            <a:ext cx="1513115" cy="696686"/>
          </a:xfrm>
          <a:prstGeom prst="borderCallout1">
            <a:avLst>
              <a:gd name="adj1" fmla="val 18750"/>
              <a:gd name="adj2" fmla="val -8333"/>
              <a:gd name="adj3" fmla="val -66745"/>
              <a:gd name="adj4" fmla="val -25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10" name="Line Callout 2 9"/>
          <p:cNvSpPr/>
          <p:nvPr/>
        </p:nvSpPr>
        <p:spPr>
          <a:xfrm>
            <a:off x="8523514" y="2286000"/>
            <a:ext cx="2688772" cy="1262743"/>
          </a:xfrm>
          <a:prstGeom prst="borderCallout2">
            <a:avLst>
              <a:gd name="adj1" fmla="val 18750"/>
              <a:gd name="adj2" fmla="val -8333"/>
              <a:gd name="adj3" fmla="val 6932"/>
              <a:gd name="adj4" fmla="val -41324"/>
              <a:gd name="adj5" fmla="val -54773"/>
              <a:gd name="adj6" fmla="val 74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Profile</a:t>
            </a:r>
          </a:p>
          <a:p>
            <a:pPr algn="ctr"/>
            <a:r>
              <a:rPr lang="en-US" dirty="0" smtClean="0"/>
              <a:t>You can edit your name and change password etc.</a:t>
            </a:r>
            <a:endParaRPr lang="en-US" dirty="0"/>
          </a:p>
        </p:txBody>
      </p:sp>
    </p:spTree>
    <p:extLst>
      <p:ext uri="{BB962C8B-B14F-4D97-AF65-F5344CB8AC3E}">
        <p14:creationId xmlns:p14="http://schemas.microsoft.com/office/powerpoint/2010/main" val="327826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Dashboard</a:t>
            </a:r>
            <a:endParaRPr lang="en-US" dirty="0"/>
          </a:p>
        </p:txBody>
      </p:sp>
      <p:sp>
        <p:nvSpPr>
          <p:cNvPr id="3" name="Slide Number Placeholder 2"/>
          <p:cNvSpPr>
            <a:spLocks noGrp="1"/>
          </p:cNvSpPr>
          <p:nvPr>
            <p:ph type="sldNum" sz="quarter" idx="4294967295"/>
          </p:nvPr>
        </p:nvSpPr>
        <p:spPr>
          <a:xfrm>
            <a:off x="11728450" y="6365875"/>
            <a:ext cx="463550" cy="414338"/>
          </a:xfrm>
        </p:spPr>
        <p:txBody>
          <a:bodyPr/>
          <a:lstStyle/>
          <a:p>
            <a:fld id="{058DB212-BFA2-403F-85EF-DFD3FF6D973A}" type="slidenum">
              <a:rPr lang="en-US" noProof="0" smtClean="0"/>
              <a:pPr/>
              <a:t>4</a:t>
            </a:fld>
            <a:endParaRPr lang="en-US" noProof="0"/>
          </a:p>
        </p:txBody>
      </p:sp>
      <p:pic>
        <p:nvPicPr>
          <p:cNvPr id="8" name="Picture 7"/>
          <p:cNvPicPr>
            <a:picLocks noChangeAspect="1"/>
          </p:cNvPicPr>
          <p:nvPr/>
        </p:nvPicPr>
        <p:blipFill rotWithShape="1">
          <a:blip r:embed="rId2"/>
          <a:srcRect t="3776"/>
          <a:stretch/>
        </p:blipFill>
        <p:spPr>
          <a:xfrm>
            <a:off x="4155757" y="687977"/>
            <a:ext cx="6643053" cy="5378054"/>
          </a:xfrm>
          <a:prstGeom prst="rect">
            <a:avLst/>
          </a:prstGeom>
        </p:spPr>
      </p:pic>
      <p:sp>
        <p:nvSpPr>
          <p:cNvPr id="9" name="Rectangle 8"/>
          <p:cNvSpPr/>
          <p:nvPr/>
        </p:nvSpPr>
        <p:spPr>
          <a:xfrm>
            <a:off x="5529944" y="2194560"/>
            <a:ext cx="4066902" cy="3152503"/>
          </a:xfrm>
          <a:prstGeom prst="rect">
            <a:avLst/>
          </a:prstGeom>
          <a:solidFill>
            <a:srgbClr val="6FB0F4">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9405" y="3161212"/>
            <a:ext cx="2682240" cy="1477328"/>
          </a:xfrm>
          <a:prstGeom prst="rect">
            <a:avLst/>
          </a:prstGeom>
          <a:noFill/>
        </p:spPr>
        <p:txBody>
          <a:bodyPr wrap="square" rtlCol="0">
            <a:spAutoFit/>
          </a:bodyPr>
          <a:lstStyle/>
          <a:p>
            <a:r>
              <a:rPr lang="en-US" dirty="0" smtClean="0"/>
              <a:t>YOU WILL VIEW YOUR</a:t>
            </a:r>
          </a:p>
          <a:p>
            <a:r>
              <a:rPr lang="en-US" dirty="0" smtClean="0"/>
              <a:t>COURSES IN THIS SECTION</a:t>
            </a:r>
          </a:p>
          <a:p>
            <a:r>
              <a:rPr lang="en-US" dirty="0" smtClean="0"/>
              <a:t>CLICK NAME OF COURSE TO OPEN IT</a:t>
            </a:r>
            <a:endParaRPr lang="en-US" dirty="0"/>
          </a:p>
        </p:txBody>
      </p:sp>
      <p:sp>
        <p:nvSpPr>
          <p:cNvPr id="11" name="Line Callout 3 10"/>
          <p:cNvSpPr/>
          <p:nvPr/>
        </p:nvSpPr>
        <p:spPr>
          <a:xfrm>
            <a:off x="776601" y="1434028"/>
            <a:ext cx="2656114" cy="1361424"/>
          </a:xfrm>
          <a:prstGeom prst="borderCallout3">
            <a:avLst>
              <a:gd name="adj1" fmla="val 18750"/>
              <a:gd name="adj2" fmla="val -8333"/>
              <a:gd name="adj3" fmla="val 18750"/>
              <a:gd name="adj4" fmla="val -16667"/>
              <a:gd name="adj5" fmla="val 146696"/>
              <a:gd name="adj6" fmla="val -9782"/>
              <a:gd name="adj7" fmla="val 76894"/>
              <a:gd name="adj8" fmla="val 3519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Calendar – showing important dates </a:t>
            </a:r>
            <a:endParaRPr lang="en-US" dirty="0"/>
          </a:p>
        </p:txBody>
      </p:sp>
      <p:sp>
        <p:nvSpPr>
          <p:cNvPr id="12" name="Line Callout 3 (Border and Accent Bar) 11"/>
          <p:cNvSpPr/>
          <p:nvPr/>
        </p:nvSpPr>
        <p:spPr>
          <a:xfrm>
            <a:off x="1597877" y="3587932"/>
            <a:ext cx="2124891" cy="1759131"/>
          </a:xfrm>
          <a:prstGeom prst="accentBorderCallout3">
            <a:avLst>
              <a:gd name="adj1" fmla="val 8546"/>
              <a:gd name="adj2" fmla="val -6918"/>
              <a:gd name="adj3" fmla="val 18750"/>
              <a:gd name="adj4" fmla="val -16667"/>
              <a:gd name="adj5" fmla="val 136735"/>
              <a:gd name="adj6" fmla="val -16667"/>
              <a:gd name="adj7" fmla="val 21601"/>
              <a:gd name="adj8" fmla="val 38503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Upcoming events such as lecture, assignment or quiz</a:t>
            </a:r>
            <a:endParaRPr lang="en-US" dirty="0"/>
          </a:p>
        </p:txBody>
      </p:sp>
    </p:spTree>
    <p:extLst>
      <p:ext uri="{BB962C8B-B14F-4D97-AF65-F5344CB8AC3E}">
        <p14:creationId xmlns:p14="http://schemas.microsoft.com/office/powerpoint/2010/main" val="74516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5</a:t>
            </a:fld>
            <a:endParaRPr lang="en-US" noProof="0"/>
          </a:p>
        </p:txBody>
      </p:sp>
      <p:sp>
        <p:nvSpPr>
          <p:cNvPr id="3" name="Title 2"/>
          <p:cNvSpPr>
            <a:spLocks noGrp="1"/>
          </p:cNvSpPr>
          <p:nvPr>
            <p:ph type="title"/>
          </p:nvPr>
        </p:nvSpPr>
        <p:spPr>
          <a:xfrm>
            <a:off x="7576578" y="282841"/>
            <a:ext cx="3954770" cy="446281"/>
          </a:xfrm>
        </p:spPr>
        <p:txBody>
          <a:bodyPr/>
          <a:lstStyle/>
          <a:p>
            <a:r>
              <a:rPr lang="en-US" dirty="0" smtClean="0"/>
              <a:t>The Course Page</a:t>
            </a:r>
            <a:endParaRPr lang="en-US" dirty="0"/>
          </a:p>
        </p:txBody>
      </p:sp>
      <p:pic>
        <p:nvPicPr>
          <p:cNvPr id="4" name="Picture 3"/>
          <p:cNvPicPr>
            <a:picLocks noChangeAspect="1"/>
          </p:cNvPicPr>
          <p:nvPr/>
        </p:nvPicPr>
        <p:blipFill rotWithShape="1">
          <a:blip r:embed="rId2"/>
          <a:srcRect t="3005" b="10359"/>
          <a:stretch/>
        </p:blipFill>
        <p:spPr>
          <a:xfrm>
            <a:off x="416416" y="592182"/>
            <a:ext cx="6682854" cy="5145579"/>
          </a:xfrm>
          <a:prstGeom prst="rect">
            <a:avLst/>
          </a:prstGeom>
        </p:spPr>
      </p:pic>
      <p:sp>
        <p:nvSpPr>
          <p:cNvPr id="5" name="Line Callout 3 (Border and Accent Bar) 4"/>
          <p:cNvSpPr/>
          <p:nvPr/>
        </p:nvSpPr>
        <p:spPr>
          <a:xfrm>
            <a:off x="9076888" y="956344"/>
            <a:ext cx="2172749" cy="637563"/>
          </a:xfrm>
          <a:prstGeom prst="accentBorderCallout3">
            <a:avLst>
              <a:gd name="adj1" fmla="val 18750"/>
              <a:gd name="adj2" fmla="val -8333"/>
              <a:gd name="adj3" fmla="val 18750"/>
              <a:gd name="adj4" fmla="val -16667"/>
              <a:gd name="adj5" fmla="val 100000"/>
              <a:gd name="adj6" fmla="val -16667"/>
              <a:gd name="adj7" fmla="val -5458"/>
              <a:gd name="adj8" fmla="val -284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 of Course</a:t>
            </a:r>
            <a:endParaRPr lang="en-US" dirty="0"/>
          </a:p>
        </p:txBody>
      </p:sp>
      <p:sp>
        <p:nvSpPr>
          <p:cNvPr id="6" name="Line Callout 1 5"/>
          <p:cNvSpPr/>
          <p:nvPr/>
        </p:nvSpPr>
        <p:spPr>
          <a:xfrm>
            <a:off x="7826928" y="2097248"/>
            <a:ext cx="2986481" cy="662730"/>
          </a:xfrm>
          <a:prstGeom prst="borderCallout1">
            <a:avLst>
              <a:gd name="adj1" fmla="val 18750"/>
              <a:gd name="adj2" fmla="val -8333"/>
              <a:gd name="adj3" fmla="val -48783"/>
              <a:gd name="adj4" fmla="val -148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Announcements from teacher / management</a:t>
            </a:r>
            <a:endParaRPr lang="en-US" dirty="0"/>
          </a:p>
        </p:txBody>
      </p:sp>
      <p:sp>
        <p:nvSpPr>
          <p:cNvPr id="7" name="Right Brace 6"/>
          <p:cNvSpPr/>
          <p:nvPr/>
        </p:nvSpPr>
        <p:spPr>
          <a:xfrm>
            <a:off x="6769916" y="2533475"/>
            <a:ext cx="444616" cy="30452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399090" y="3296873"/>
            <a:ext cx="3330429" cy="1477328"/>
          </a:xfrm>
          <a:prstGeom prst="rect">
            <a:avLst/>
          </a:prstGeom>
          <a:noFill/>
        </p:spPr>
        <p:txBody>
          <a:bodyPr wrap="square" rtlCol="0">
            <a:spAutoFit/>
          </a:bodyPr>
          <a:lstStyle/>
          <a:p>
            <a:r>
              <a:rPr lang="en-US" dirty="0" smtClean="0"/>
              <a:t>Contents of the lectures e.g. lecture as </a:t>
            </a:r>
            <a:r>
              <a:rPr lang="en-US" dirty="0" err="1" smtClean="0"/>
              <a:t>ppt</a:t>
            </a:r>
            <a:r>
              <a:rPr lang="en-US" dirty="0" smtClean="0"/>
              <a:t>, Assignment and Quiz … this section will keep on growing downwards with new contents ,,,,</a:t>
            </a:r>
            <a:endParaRPr lang="en-US" dirty="0"/>
          </a:p>
        </p:txBody>
      </p:sp>
    </p:spTree>
    <p:extLst>
      <p:ext uri="{BB962C8B-B14F-4D97-AF65-F5344CB8AC3E}">
        <p14:creationId xmlns:p14="http://schemas.microsoft.com/office/powerpoint/2010/main" val="118343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6</a:t>
            </a:fld>
            <a:endParaRPr lang="en-US" noProof="0"/>
          </a:p>
        </p:txBody>
      </p:sp>
      <p:sp>
        <p:nvSpPr>
          <p:cNvPr id="3" name="Title 2"/>
          <p:cNvSpPr>
            <a:spLocks noGrp="1"/>
          </p:cNvSpPr>
          <p:nvPr>
            <p:ph type="title"/>
          </p:nvPr>
        </p:nvSpPr>
        <p:spPr/>
        <p:txBody>
          <a:bodyPr/>
          <a:lstStyle/>
          <a:p>
            <a:r>
              <a:rPr lang="en-US" dirty="0" smtClean="0"/>
              <a:t>Reading Lecture</a:t>
            </a:r>
            <a:endParaRPr lang="en-US" dirty="0"/>
          </a:p>
        </p:txBody>
      </p:sp>
      <p:pic>
        <p:nvPicPr>
          <p:cNvPr id="4" name="Picture 3"/>
          <p:cNvPicPr>
            <a:picLocks noChangeAspect="1"/>
          </p:cNvPicPr>
          <p:nvPr/>
        </p:nvPicPr>
        <p:blipFill>
          <a:blip r:embed="rId2"/>
          <a:stretch>
            <a:fillRect/>
          </a:stretch>
        </p:blipFill>
        <p:spPr>
          <a:xfrm>
            <a:off x="3821806" y="1231218"/>
            <a:ext cx="7700046" cy="1093143"/>
          </a:xfrm>
          <a:prstGeom prst="rect">
            <a:avLst/>
          </a:prstGeom>
        </p:spPr>
      </p:pic>
      <p:sp>
        <p:nvSpPr>
          <p:cNvPr id="5" name="Curved Right Arrow 4"/>
          <p:cNvSpPr/>
          <p:nvPr/>
        </p:nvSpPr>
        <p:spPr>
          <a:xfrm>
            <a:off x="2961314" y="1694577"/>
            <a:ext cx="1166069" cy="15603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409350" y="2151587"/>
            <a:ext cx="1702965" cy="646331"/>
          </a:xfrm>
          <a:prstGeom prst="rect">
            <a:avLst/>
          </a:prstGeom>
          <a:noFill/>
        </p:spPr>
        <p:txBody>
          <a:bodyPr wrap="square" rtlCol="0">
            <a:spAutoFit/>
          </a:bodyPr>
          <a:lstStyle/>
          <a:p>
            <a:r>
              <a:rPr lang="en-US" dirty="0" smtClean="0"/>
              <a:t>Click on the lecture / link</a:t>
            </a:r>
            <a:endParaRPr lang="en-US" dirty="0"/>
          </a:p>
        </p:txBody>
      </p:sp>
      <p:pic>
        <p:nvPicPr>
          <p:cNvPr id="7" name="Picture 6"/>
          <p:cNvPicPr>
            <a:picLocks noChangeAspect="1"/>
          </p:cNvPicPr>
          <p:nvPr/>
        </p:nvPicPr>
        <p:blipFill>
          <a:blip r:embed="rId3"/>
          <a:stretch>
            <a:fillRect/>
          </a:stretch>
        </p:blipFill>
        <p:spPr>
          <a:xfrm>
            <a:off x="4256888" y="2675455"/>
            <a:ext cx="4299882" cy="2858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867163" y="3556932"/>
            <a:ext cx="2654689" cy="923330"/>
          </a:xfrm>
          <a:prstGeom prst="rect">
            <a:avLst/>
          </a:prstGeom>
          <a:noFill/>
        </p:spPr>
        <p:txBody>
          <a:bodyPr wrap="square" rtlCol="0">
            <a:spAutoFit/>
          </a:bodyPr>
          <a:lstStyle/>
          <a:p>
            <a:r>
              <a:rPr lang="en-US" dirty="0" smtClean="0"/>
              <a:t>Select the option Save File and Click on OK to download the File</a:t>
            </a:r>
            <a:endParaRPr lang="en-US" dirty="0"/>
          </a:p>
        </p:txBody>
      </p:sp>
    </p:spTree>
    <p:extLst>
      <p:ext uri="{BB962C8B-B14F-4D97-AF65-F5344CB8AC3E}">
        <p14:creationId xmlns:p14="http://schemas.microsoft.com/office/powerpoint/2010/main" val="1088442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7</a:t>
            </a:fld>
            <a:endParaRPr lang="en-US" noProof="0"/>
          </a:p>
        </p:txBody>
      </p:sp>
      <p:sp>
        <p:nvSpPr>
          <p:cNvPr id="3" name="Title 2"/>
          <p:cNvSpPr>
            <a:spLocks noGrp="1"/>
          </p:cNvSpPr>
          <p:nvPr>
            <p:ph type="title"/>
          </p:nvPr>
        </p:nvSpPr>
        <p:spPr/>
        <p:txBody>
          <a:bodyPr/>
          <a:lstStyle/>
          <a:p>
            <a:r>
              <a:rPr lang="en-US" dirty="0" smtClean="0"/>
              <a:t>Submit Assignment</a:t>
            </a:r>
            <a:endParaRPr lang="en-US" dirty="0"/>
          </a:p>
        </p:txBody>
      </p:sp>
      <p:pic>
        <p:nvPicPr>
          <p:cNvPr id="4" name="Picture 3"/>
          <p:cNvPicPr>
            <a:picLocks noChangeAspect="1"/>
          </p:cNvPicPr>
          <p:nvPr/>
        </p:nvPicPr>
        <p:blipFill>
          <a:blip r:embed="rId2"/>
          <a:stretch>
            <a:fillRect/>
          </a:stretch>
        </p:blipFill>
        <p:spPr>
          <a:xfrm>
            <a:off x="527389" y="1184010"/>
            <a:ext cx="5563124" cy="1457691"/>
          </a:xfrm>
          <a:prstGeom prst="rect">
            <a:avLst/>
          </a:prstGeom>
        </p:spPr>
      </p:pic>
      <p:pic>
        <p:nvPicPr>
          <p:cNvPr id="5" name="Picture 4"/>
          <p:cNvPicPr>
            <a:picLocks noChangeAspect="1"/>
          </p:cNvPicPr>
          <p:nvPr/>
        </p:nvPicPr>
        <p:blipFill>
          <a:blip r:embed="rId3"/>
          <a:stretch>
            <a:fillRect/>
          </a:stretch>
        </p:blipFill>
        <p:spPr>
          <a:xfrm>
            <a:off x="6202158" y="1736521"/>
            <a:ext cx="5051666" cy="3867326"/>
          </a:xfrm>
          <a:prstGeom prst="rect">
            <a:avLst/>
          </a:prstGeom>
        </p:spPr>
      </p:pic>
      <p:sp>
        <p:nvSpPr>
          <p:cNvPr id="7" name="Right Arrow 6"/>
          <p:cNvSpPr/>
          <p:nvPr/>
        </p:nvSpPr>
        <p:spPr>
          <a:xfrm>
            <a:off x="2013358" y="1325625"/>
            <a:ext cx="3674378" cy="587230"/>
          </a:xfrm>
          <a:prstGeom prst="rightArrow">
            <a:avLst>
              <a:gd name="adj1" fmla="val 50000"/>
              <a:gd name="adj2" fmla="val 11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Click on the Assignment</a:t>
            </a:r>
            <a:endParaRPr lang="en-US" dirty="0"/>
          </a:p>
        </p:txBody>
      </p:sp>
      <p:sp>
        <p:nvSpPr>
          <p:cNvPr id="8" name="Line Callout 3 7"/>
          <p:cNvSpPr/>
          <p:nvPr/>
        </p:nvSpPr>
        <p:spPr>
          <a:xfrm>
            <a:off x="9177556" y="329369"/>
            <a:ext cx="2004969" cy="1353178"/>
          </a:xfrm>
          <a:prstGeom prst="borderCallout3">
            <a:avLst>
              <a:gd name="adj1" fmla="val 18750"/>
              <a:gd name="adj2" fmla="val -8333"/>
              <a:gd name="adj3" fmla="val 18750"/>
              <a:gd name="adj4" fmla="val -16667"/>
              <a:gd name="adj5" fmla="val 100000"/>
              <a:gd name="adj6" fmla="val -16667"/>
              <a:gd name="adj7" fmla="val 134661"/>
              <a:gd name="adj8" fmla="val 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A new page will open</a:t>
            </a:r>
            <a:endParaRPr lang="en-US" dirty="0"/>
          </a:p>
        </p:txBody>
      </p:sp>
      <p:sp>
        <p:nvSpPr>
          <p:cNvPr id="10" name="Line Callout 3 (No Border) 9"/>
          <p:cNvSpPr/>
          <p:nvPr/>
        </p:nvSpPr>
        <p:spPr>
          <a:xfrm>
            <a:off x="1241570" y="3498209"/>
            <a:ext cx="2424419" cy="1551963"/>
          </a:xfrm>
          <a:prstGeom prst="callout3">
            <a:avLst>
              <a:gd name="adj1" fmla="val 18750"/>
              <a:gd name="adj2" fmla="val -3143"/>
              <a:gd name="adj3" fmla="val 18750"/>
              <a:gd name="adj4" fmla="val -16667"/>
              <a:gd name="adj5" fmla="val 121081"/>
              <a:gd name="adj6" fmla="val -13899"/>
              <a:gd name="adj7" fmla="val 117287"/>
              <a:gd name="adj8" fmla="val 32246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3.</a:t>
            </a:r>
          </a:p>
          <a:p>
            <a:pPr algn="ctr"/>
            <a:r>
              <a:rPr lang="en-US" dirty="0" smtClean="0"/>
              <a:t>Click on the button “Add Submissions” a new page will open</a:t>
            </a:r>
            <a:endParaRPr lang="en-US" dirty="0"/>
          </a:p>
        </p:txBody>
      </p:sp>
    </p:spTree>
    <p:extLst>
      <p:ext uri="{BB962C8B-B14F-4D97-AF65-F5344CB8AC3E}">
        <p14:creationId xmlns:p14="http://schemas.microsoft.com/office/powerpoint/2010/main" val="2321506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8</a:t>
            </a:fld>
            <a:endParaRPr lang="en-US" noProof="0"/>
          </a:p>
        </p:txBody>
      </p:sp>
      <p:sp>
        <p:nvSpPr>
          <p:cNvPr id="3" name="Title 2"/>
          <p:cNvSpPr>
            <a:spLocks noGrp="1"/>
          </p:cNvSpPr>
          <p:nvPr>
            <p:ph type="title"/>
          </p:nvPr>
        </p:nvSpPr>
        <p:spPr/>
        <p:txBody>
          <a:bodyPr/>
          <a:lstStyle/>
          <a:p>
            <a:r>
              <a:rPr lang="en-US" dirty="0" smtClean="0"/>
              <a:t>Submit Assignment ..</a:t>
            </a:r>
            <a:endParaRPr lang="en-US" dirty="0"/>
          </a:p>
        </p:txBody>
      </p:sp>
      <p:pic>
        <p:nvPicPr>
          <p:cNvPr id="4" name="Picture 3"/>
          <p:cNvPicPr>
            <a:picLocks noChangeAspect="1"/>
          </p:cNvPicPr>
          <p:nvPr/>
        </p:nvPicPr>
        <p:blipFill rotWithShape="1">
          <a:blip r:embed="rId2"/>
          <a:srcRect l="19290" t="14356" b="9972"/>
          <a:stretch/>
        </p:blipFill>
        <p:spPr>
          <a:xfrm>
            <a:off x="5497286" y="416487"/>
            <a:ext cx="6324985" cy="5520199"/>
          </a:xfrm>
          <a:prstGeom prst="rect">
            <a:avLst/>
          </a:prstGeom>
        </p:spPr>
      </p:pic>
      <p:sp>
        <p:nvSpPr>
          <p:cNvPr id="5" name="Line Callout 3 (Accent Bar) 4"/>
          <p:cNvSpPr/>
          <p:nvPr/>
        </p:nvSpPr>
        <p:spPr>
          <a:xfrm>
            <a:off x="1371600" y="1328057"/>
            <a:ext cx="3581400" cy="1545772"/>
          </a:xfrm>
          <a:prstGeom prst="accentCallout3">
            <a:avLst>
              <a:gd name="adj1" fmla="val 18750"/>
              <a:gd name="adj2" fmla="val -8333"/>
              <a:gd name="adj3" fmla="val 18750"/>
              <a:gd name="adj4" fmla="val -16667"/>
              <a:gd name="adj5" fmla="val 128169"/>
              <a:gd name="adj6" fmla="val -16667"/>
              <a:gd name="adj7" fmla="val 127047"/>
              <a:gd name="adj8" fmla="val 176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write the answer in this section. If required you teacher may not show this area instead he would ask you to upload a file</a:t>
            </a:r>
            <a:endParaRPr lang="en-US" dirty="0"/>
          </a:p>
        </p:txBody>
      </p:sp>
      <p:sp>
        <p:nvSpPr>
          <p:cNvPr id="7" name="Line Callout 3 (Border and Accent Bar) 6"/>
          <p:cNvSpPr/>
          <p:nvPr/>
        </p:nvSpPr>
        <p:spPr>
          <a:xfrm>
            <a:off x="1088571" y="3820886"/>
            <a:ext cx="3178629" cy="1001485"/>
          </a:xfrm>
          <a:prstGeom prst="accentBorderCallout3">
            <a:avLst>
              <a:gd name="adj1" fmla="val 18750"/>
              <a:gd name="adj2" fmla="val -8333"/>
              <a:gd name="adj3" fmla="val 18750"/>
              <a:gd name="adj4" fmla="val -16667"/>
              <a:gd name="adj5" fmla="val 158696"/>
              <a:gd name="adj6" fmla="val -15640"/>
              <a:gd name="adj7" fmla="val 85789"/>
              <a:gd name="adj8" fmla="val 2074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You can upload a file (Word, pdf, </a:t>
            </a:r>
            <a:r>
              <a:rPr lang="en-US" dirty="0" err="1" smtClean="0"/>
              <a:t>ppt</a:t>
            </a:r>
            <a:r>
              <a:rPr lang="en-US" dirty="0" smtClean="0"/>
              <a:t>, excel) and then click Save Changes</a:t>
            </a:r>
            <a:endParaRPr lang="en-US" dirty="0"/>
          </a:p>
        </p:txBody>
      </p:sp>
    </p:spTree>
    <p:extLst>
      <p:ext uri="{BB962C8B-B14F-4D97-AF65-F5344CB8AC3E}">
        <p14:creationId xmlns:p14="http://schemas.microsoft.com/office/powerpoint/2010/main" val="180476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058DB212-BFA2-403F-85EF-DFD3FF6D973A}" type="slidenum">
              <a:rPr lang="en-US" noProof="0" smtClean="0"/>
              <a:pPr/>
              <a:t>9</a:t>
            </a:fld>
            <a:endParaRPr lang="en-US" noProof="0"/>
          </a:p>
        </p:txBody>
      </p:sp>
      <p:sp>
        <p:nvSpPr>
          <p:cNvPr id="3" name="Title 2"/>
          <p:cNvSpPr>
            <a:spLocks noGrp="1"/>
          </p:cNvSpPr>
          <p:nvPr>
            <p:ph type="title"/>
          </p:nvPr>
        </p:nvSpPr>
        <p:spPr/>
        <p:txBody>
          <a:bodyPr/>
          <a:lstStyle/>
          <a:p>
            <a:r>
              <a:rPr lang="en-US" dirty="0" smtClean="0"/>
              <a:t>Submit Assignment</a:t>
            </a:r>
            <a:endParaRPr lang="en-US" dirty="0"/>
          </a:p>
        </p:txBody>
      </p:sp>
      <p:pic>
        <p:nvPicPr>
          <p:cNvPr id="4" name="Picture 3"/>
          <p:cNvPicPr>
            <a:picLocks noChangeAspect="1"/>
          </p:cNvPicPr>
          <p:nvPr/>
        </p:nvPicPr>
        <p:blipFill>
          <a:blip r:embed="rId2"/>
          <a:stretch>
            <a:fillRect/>
          </a:stretch>
        </p:blipFill>
        <p:spPr>
          <a:xfrm>
            <a:off x="5434697" y="782817"/>
            <a:ext cx="6087155" cy="5134657"/>
          </a:xfrm>
          <a:prstGeom prst="rect">
            <a:avLst/>
          </a:prstGeom>
        </p:spPr>
      </p:pic>
      <p:sp>
        <p:nvSpPr>
          <p:cNvPr id="5" name="TextBox 4"/>
          <p:cNvSpPr txBox="1"/>
          <p:nvPr/>
        </p:nvSpPr>
        <p:spPr>
          <a:xfrm>
            <a:off x="805543" y="2590800"/>
            <a:ext cx="3233057" cy="1754326"/>
          </a:xfrm>
          <a:prstGeom prst="rect">
            <a:avLst/>
          </a:prstGeom>
          <a:noFill/>
        </p:spPr>
        <p:txBody>
          <a:bodyPr wrap="square" rtlCol="0">
            <a:spAutoFit/>
          </a:bodyPr>
          <a:lstStyle/>
          <a:p>
            <a:r>
              <a:rPr lang="en-US" dirty="0" smtClean="0"/>
              <a:t>You will see the message that your assignment has been submitted.</a:t>
            </a:r>
          </a:p>
          <a:p>
            <a:r>
              <a:rPr lang="en-US" dirty="0" smtClean="0"/>
              <a:t>You can still Edit your submission until the Due Date is over.</a:t>
            </a:r>
            <a:endParaRPr lang="en-US" dirty="0"/>
          </a:p>
        </p:txBody>
      </p:sp>
    </p:spTree>
    <p:extLst>
      <p:ext uri="{BB962C8B-B14F-4D97-AF65-F5344CB8AC3E}">
        <p14:creationId xmlns:p14="http://schemas.microsoft.com/office/powerpoint/2010/main" val="1108743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AED34-0EA6-47AA-B839-315094397034}">
  <ds:schemaRefs>
    <ds:schemaRef ds:uri="http://schemas.microsoft.com/office/infopath/2007/PartnerControl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530</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Courier New</vt:lpstr>
      <vt:lpstr>Times New Roman</vt:lpstr>
      <vt:lpstr>Office Theme</vt:lpstr>
      <vt:lpstr>FMHC E-Learning</vt:lpstr>
      <vt:lpstr>Access the Portal</vt:lpstr>
      <vt:lpstr>The Header</vt:lpstr>
      <vt:lpstr>The Dashboard</vt:lpstr>
      <vt:lpstr>The Course Page</vt:lpstr>
      <vt:lpstr>Reading Lecture</vt:lpstr>
      <vt:lpstr>Submit Assignment</vt:lpstr>
      <vt:lpstr>Submit Assignment ..</vt:lpstr>
      <vt:lpstr>Submit Assignment</vt:lpstr>
      <vt:lpstr>Attempt a Quiz</vt:lpstr>
      <vt:lpstr>The Questions</vt:lpstr>
      <vt:lpstr>Explanation on Quiz</vt:lpstr>
      <vt:lpstr>The end of Quiz</vt:lpstr>
      <vt:lpstr>Some Instructions</vt:lpstr>
      <vt:lpstr>Thank you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2020-04-17T19:01:23Z</dcterms:created>
  <dcterms:modified xsi:type="dcterms:W3CDTF">2020-05-08T19:19:41Z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